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8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20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21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22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23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notesSlides/notesSlide24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notesSlides/notesSlide25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notesSlides/notesSlide26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notesSlides/notesSlide27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notesSlides/notesSlide28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notesSlides/notesSlide29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notesSlides/notesSlide30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notesSlides/notesSlide31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8"/>
  </p:notesMasterIdLst>
  <p:sldIdLst>
    <p:sldId id="256" r:id="rId5"/>
    <p:sldId id="283" r:id="rId6"/>
    <p:sldId id="302" r:id="rId7"/>
    <p:sldId id="299" r:id="rId8"/>
    <p:sldId id="291" r:id="rId9"/>
    <p:sldId id="284" r:id="rId10"/>
    <p:sldId id="290" r:id="rId11"/>
    <p:sldId id="285" r:id="rId12"/>
    <p:sldId id="308" r:id="rId13"/>
    <p:sldId id="309" r:id="rId14"/>
    <p:sldId id="300" r:id="rId15"/>
    <p:sldId id="310" r:id="rId16"/>
    <p:sldId id="303" r:id="rId17"/>
    <p:sldId id="301" r:id="rId18"/>
    <p:sldId id="313" r:id="rId19"/>
    <p:sldId id="311" r:id="rId20"/>
    <p:sldId id="314" r:id="rId21"/>
    <p:sldId id="304" r:id="rId22"/>
    <p:sldId id="305" r:id="rId23"/>
    <p:sldId id="315" r:id="rId24"/>
    <p:sldId id="316" r:id="rId25"/>
    <p:sldId id="317" r:id="rId26"/>
    <p:sldId id="318" r:id="rId27"/>
    <p:sldId id="319" r:id="rId28"/>
    <p:sldId id="320" r:id="rId29"/>
    <p:sldId id="306" r:id="rId30"/>
    <p:sldId id="289" r:id="rId31"/>
    <p:sldId id="297" r:id="rId32"/>
    <p:sldId id="321" r:id="rId33"/>
    <p:sldId id="322" r:id="rId34"/>
    <p:sldId id="323" r:id="rId35"/>
    <p:sldId id="296" r:id="rId36"/>
    <p:sldId id="268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E90"/>
    <a:srgbClr val="4617DE"/>
    <a:srgbClr val="FE2E46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/>
    <p:restoredTop sz="94588" autoAdjust="0"/>
  </p:normalViewPr>
  <p:slideViewPr>
    <p:cSldViewPr snapToGrid="0">
      <p:cViewPr varScale="1">
        <p:scale>
          <a:sx n="80" d="100"/>
          <a:sy n="80" d="100"/>
        </p:scale>
        <p:origin x="48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7E4C-EE49-48E2-E440-495FF2A8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EE5C6B87-D0A9-FA0C-25BE-58BC4C631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42D683E5-0C63-4A00-9590-E749C6B354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07359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FC8D8-6922-E2BD-A365-EF817CA7E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45E887FE-1473-4929-9D7A-32CD62A78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E5EF3179-F2C8-2CF7-445F-29920FAD8C2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4292165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C0E3B-0909-6556-7FC7-B8A9EF65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DDF21681-3C03-FABD-F9C7-D8E4A079E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584C6A95-7C54-EE47-96DE-C6B16EB39EE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767558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2C755-C46A-5522-22BE-30673AD09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DDF74330-8587-FDF9-C50C-AF3C5465A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EFBB3CD4-495C-B87F-8B93-AA393F2B6F1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899048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ACB29-A732-06E7-A875-3493641B1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5E180950-20A7-47EE-8859-A6E7173DF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1C0D0BD6-7F06-CFC7-6C73-F01C7752064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0963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B0A0B-7A78-565B-C055-02284055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EF547706-6C50-40A1-0B70-FA3A7268F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653301CE-AFAB-E936-DA2C-B94D47003C8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750801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83625-8942-DB38-5E6D-BA0540BD8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04BC3F7E-5C68-4F3B-2DE2-484D39DBE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EA1D956E-2301-57D3-C4EB-3643C90892C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289757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ECAEE-EEAF-7CD1-5E43-0CF88B6D4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CD1DDA8A-A421-3961-C285-DD3C7AE33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097BD10C-5C57-A92E-F23C-5F83B2882E6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308092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A8C6-1866-D3BF-75C0-88848569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569970DD-E78A-D01E-4944-F104B46AA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8AD3832B-E542-F8FF-BBAC-4F25AF1CB33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4176017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42FD4-0760-E1F5-963E-58E4E0D0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DE807647-B6AD-CBB8-8B3C-33F51FADE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0FE9A936-0661-CB10-2FF7-F5CE90145C2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50404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95422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2C05-DFBA-7EA3-6BD3-5DA7F1685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A55CAB7A-F2FA-D333-6B49-68609B264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0FF6ADF2-20CB-A6FF-A79B-D6CED2B00BF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74068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089A5-A72A-E971-59FF-D9809497D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DF434A00-22E6-6DF2-DC19-68E3A0E68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3D19555A-C7A6-5E4C-9E40-BFCAE2A247F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063276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543B-558E-11D1-5714-C215CDD90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B5F706A2-F231-FE3C-717C-186EAE3E5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173C767C-DB21-64DA-B3BF-241FA3BCF6A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112365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53C8B-C2BF-F0F6-9F70-B43952F5D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1074AEF7-FF23-9908-243A-E984682D8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F8FEA4C9-8CDE-8BCA-8028-728A1095BE2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408799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DF38E-D560-BCB3-BE30-33E857954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511DB869-6E3F-86DE-AB68-CA1BD66C8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8EA95459-2318-91CE-EF00-055A8FF8F71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88232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6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2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6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5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5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5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56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5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Relationship Id="rId1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customXml" Target="../ink/ink6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170.png"/><Relationship Id="rId5" Type="http://schemas.openxmlformats.org/officeDocument/2006/relationships/image" Target="../media/image13.png"/><Relationship Id="rId10" Type="http://schemas.openxmlformats.org/officeDocument/2006/relationships/customXml" Target="../ink/ink59.xml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10.png"/><Relationship Id="rId1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6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14998" y="1347298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3900336" y="3244715"/>
            <a:ext cx="8637495" cy="19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latin typeface="Microsoft YaHei"/>
              </a:rPr>
              <a:t>Breast Cancer Detection System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200" b="1" dirty="0">
                <a:latin typeface="Microsoft YaHei"/>
              </a:rPr>
              <a:t> 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2000" b="1" dirty="0">
                <a:latin typeface="Microsoft YaHei"/>
              </a:rPr>
              <a:t>                       Group Members: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b="1" dirty="0">
                <a:latin typeface="Microsoft YaHei"/>
              </a:rPr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C3C6A-022F-5B7B-AC8D-CA48D3C44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5681038" y="4627882"/>
            <a:ext cx="4575052" cy="1934308"/>
          </a:xfrm>
          <a:prstGeom prst="rect">
            <a:avLst/>
          </a:prstGeom>
        </p:spPr>
        <p:txBody>
          <a:bodyPr lIns="45719" tIns="45720" rIns="45719" bIns="45720" anchor="t">
            <a:normAutofit/>
          </a:bodyPr>
          <a:lstStyle/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solidFill>
                  <a:srgbClr val="FEFFFE"/>
                </a:solidFill>
                <a:latin typeface="Microsoft YaHei Light"/>
              </a:rPr>
              <a:t>Mohammed Adil                          Dagim </a:t>
            </a:r>
            <a:r>
              <a:rPr lang="en-US" sz="1400" dirty="0" err="1">
                <a:solidFill>
                  <a:srgbClr val="FEFFFE"/>
                </a:solidFill>
                <a:latin typeface="Microsoft YaHei Light"/>
              </a:rPr>
              <a:t>Faji</a:t>
            </a:r>
            <a:endParaRPr lang="en-US" sz="1400" dirty="0">
              <a:solidFill>
                <a:srgbClr val="FEFFFE"/>
              </a:solidFill>
              <a:latin typeface="Microsoft YaHei Light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solidFill>
                  <a:srgbClr val="FEFFFE"/>
                </a:solidFill>
                <a:latin typeface="Microsoft YaHei Light"/>
              </a:rPr>
              <a:t>Ali Soltan </a:t>
            </a:r>
            <a:r>
              <a:rPr lang="en-US" sz="1400" dirty="0" err="1">
                <a:solidFill>
                  <a:srgbClr val="FEFFFE"/>
                </a:solidFill>
                <a:latin typeface="Microsoft YaHei Light"/>
              </a:rPr>
              <a:t>Dileyta</a:t>
            </a:r>
            <a:r>
              <a:rPr lang="en-US" sz="1400" dirty="0">
                <a:solidFill>
                  <a:srgbClr val="FEFFFE"/>
                </a:solidFill>
                <a:latin typeface="Microsoft YaHei Light"/>
              </a:rPr>
              <a:t>                          Mahdi Abdi </a:t>
            </a:r>
            <a:r>
              <a:rPr lang="en-US" sz="1400" dirty="0" err="1">
                <a:solidFill>
                  <a:srgbClr val="FEFFFE"/>
                </a:solidFill>
                <a:latin typeface="Microsoft YaHei Light"/>
              </a:rPr>
              <a:t>Rayaleh</a:t>
            </a:r>
            <a:endParaRPr lang="en-US" sz="1400" dirty="0">
              <a:solidFill>
                <a:srgbClr val="FEFFFE"/>
              </a:solidFill>
              <a:latin typeface="Microsoft YaHei Light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solidFill>
                  <a:srgbClr val="FEFFFE"/>
                </a:solidFill>
                <a:latin typeface="Microsoft YaHei Light"/>
              </a:rPr>
              <a:t>Kena Teshome                             </a:t>
            </a:r>
            <a:r>
              <a:rPr lang="en-US" sz="1400" dirty="0" err="1">
                <a:solidFill>
                  <a:srgbClr val="FEFFFE"/>
                </a:solidFill>
                <a:latin typeface="Microsoft YaHei Light"/>
              </a:rPr>
              <a:t>Impundu</a:t>
            </a:r>
            <a:r>
              <a:rPr lang="en-US" sz="1400" dirty="0">
                <a:solidFill>
                  <a:srgbClr val="FEFFFE"/>
                </a:solidFill>
                <a:latin typeface="Microsoft YaHei Light"/>
              </a:rPr>
              <a:t> Joyeux </a:t>
            </a:r>
            <a:r>
              <a:rPr lang="en-US" sz="1400" dirty="0" err="1">
                <a:solidFill>
                  <a:srgbClr val="FEFFFE"/>
                </a:solidFill>
                <a:latin typeface="Microsoft YaHei Light"/>
              </a:rPr>
              <a:t>TheveninDate</a:t>
            </a:r>
            <a:endParaRPr lang="en-US" sz="1400" dirty="0">
              <a:solidFill>
                <a:srgbClr val="FEFFFE"/>
              </a:solidFill>
              <a:latin typeface="Microsoft YaHei Light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400" dirty="0">
              <a:solidFill>
                <a:srgbClr val="FEFFFE"/>
              </a:solidFill>
              <a:latin typeface="Microsoft YaHei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4A9D5-BE75-ADFD-C46F-2DE18C1E6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8298C31E-94A5-3B6C-4545-A12364B8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016388-C7A2-4EB7-A2B8-A384EA41BCDE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CAE9A68A-7865-CBC7-39E5-6194B29A5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40B3BA59-8681-80C9-CDE4-18C720019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314E4D02-4D39-4319-CFD5-258FF7EEE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820EAB31-E5DF-49D5-E5EA-1AA14A0A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B27A8D-6E54-734F-1D9D-FF53060FF988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705728BB-2F90-013A-E9C9-512093B558AE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015B4C0-CD41-F06F-0B04-A8C81778E369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D54D78E-6B72-6C82-8CC5-BAABCCD4BB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021" y="2462869"/>
            <a:ext cx="5319221" cy="3444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4B01D-AB00-B868-5105-1D3DF49255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3164" y="2462869"/>
            <a:ext cx="5380186" cy="3452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B6736-4922-FB50-0A77-1A08F4A790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6995" y="853713"/>
            <a:ext cx="1028789" cy="13031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602293-9C27-11AB-30C5-447E886E89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87429" y="942972"/>
            <a:ext cx="1028789" cy="1204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04A68F-12F6-9276-543B-DC81F6BFA028}"/>
              </a:ext>
            </a:extLst>
          </p:cNvPr>
          <p:cNvCxnSpPr>
            <a:stCxn id="11" idx="2"/>
          </p:cNvCxnSpPr>
          <p:nvPr/>
        </p:nvCxnSpPr>
        <p:spPr>
          <a:xfrm flipH="1">
            <a:off x="2761389" y="2156846"/>
            <a:ext cx="1" cy="30602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F918CD-E3EF-39DA-4334-D1D41F25CFB2}"/>
              </a:ext>
            </a:extLst>
          </p:cNvPr>
          <p:cNvCxnSpPr/>
          <p:nvPr/>
        </p:nvCxnSpPr>
        <p:spPr>
          <a:xfrm flipH="1">
            <a:off x="8353572" y="2156846"/>
            <a:ext cx="1" cy="30602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7361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Check class imbalance in datasets.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AFED2-9C07-ABDC-4B67-58DC4E7EE8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9491" y="2651725"/>
            <a:ext cx="7228824" cy="39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1C865-F41C-FBAD-9C97-B8741F38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A80FD3AA-A7E5-386E-495B-00B93B4B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495535-F499-D86D-D57C-3EACBF79B50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50E28162-35DE-298A-F821-BE5931547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45DA5B98-10EE-7766-A9BA-4583DC4CF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11BA2C41-6530-2828-3AE1-A8E1BB236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23CB4DC4-3190-B3F9-25C7-3482D3EBA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321BBA-2559-9009-30D7-E177FA11A88E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EC8C813-CDF2-3554-BFD1-E51AB6EE9FDD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A027D68-BE99-B86B-60B2-CEE416B9B3BF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1A033BE-F81F-ADDE-75E2-73A1CD36DA43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4CB942-A713-933B-7173-F6D3C9955319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Preprocess images: resizing and normalization.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0747D-FB3B-6345-D10C-EAE6AEE45B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348" y="3077308"/>
            <a:ext cx="2307747" cy="2167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71C0B-B3DC-AA6E-9F8B-8559E8AB6D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781" y="4686200"/>
            <a:ext cx="4092295" cy="1455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716685-F386-658D-A1ED-D7C8DF00C21F}"/>
              </a:ext>
            </a:extLst>
          </p:cNvPr>
          <p:cNvSpPr txBox="1"/>
          <p:nvPr/>
        </p:nvSpPr>
        <p:spPr>
          <a:xfrm>
            <a:off x="1266092" y="2626249"/>
            <a:ext cx="16969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(768, 768,  1)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B668B4-D661-F1F1-841D-39004C52C6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1059" y="3212123"/>
            <a:ext cx="1221886" cy="11476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38E810-1CE3-46E0-AADB-89870A650950}"/>
              </a:ext>
            </a:extLst>
          </p:cNvPr>
          <p:cNvSpPr txBox="1"/>
          <p:nvPr/>
        </p:nvSpPr>
        <p:spPr>
          <a:xfrm>
            <a:off x="7447084" y="2626249"/>
            <a:ext cx="16969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(224, 224,  1)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6E2DF39-A9FC-E4D9-CF78-0D29299A3A01}"/>
              </a:ext>
            </a:extLst>
          </p:cNvPr>
          <p:cNvSpPr/>
          <p:nvPr/>
        </p:nvSpPr>
        <p:spPr>
          <a:xfrm>
            <a:off x="3947746" y="3785959"/>
            <a:ext cx="2307747" cy="407972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9063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62921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CNNs: Chosen for their  image recognition feature.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Good at detecting patterns and features in images.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Robust to translation, rotation, and scaling invariance.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Can handle large amounts of data and achieve high accuracy.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B7F1-69D8-4FDA-218A-3B2E5DAC1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ACA6FB9-DBFD-E04C-6842-33DEB7B1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0EEFD70-71ED-030F-13FD-269A01FC8E83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D2C298ED-2E08-E4AA-2321-35974E287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6DBD39C6-5BA2-FBEA-6D81-5F3AF263E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5BA96ACF-E659-B02E-34FB-1F196FC7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5358ABEC-DEDF-6EAC-8419-E1BDB5268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80681E-843F-85A5-47C2-846216A4F78F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D4DCBD-8D78-7F62-02B6-138D1C2F7B5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957E6BB-B966-AD7A-6C49-62BE07E7C7D8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E746109-53B6-9684-3811-70912E3884CB}"/>
              </a:ext>
            </a:extLst>
          </p:cNvPr>
          <p:cNvSpPr txBox="1">
            <a:spLocks/>
          </p:cNvSpPr>
          <p:nvPr/>
        </p:nvSpPr>
        <p:spPr>
          <a:xfrm>
            <a:off x="862921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CNN architecture: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DA51E-8C4E-354E-EA5C-AD728D3334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1832" y="2283203"/>
            <a:ext cx="8504657" cy="325402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FC1E7D1-D7EE-6FF4-1CBC-9212CA635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benign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58350-8266-7901-FFB9-10136D1573AF}"/>
              </a:ext>
            </a:extLst>
          </p:cNvPr>
          <p:cNvSpPr txBox="1"/>
          <p:nvPr/>
        </p:nvSpPr>
        <p:spPr>
          <a:xfrm>
            <a:off x="8139572" y="3289997"/>
            <a:ext cx="118674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benign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D1767-321A-1654-1729-1040101D5A28}"/>
              </a:ext>
            </a:extLst>
          </p:cNvPr>
          <p:cNvSpPr txBox="1"/>
          <p:nvPr/>
        </p:nvSpPr>
        <p:spPr>
          <a:xfrm>
            <a:off x="8139571" y="3805800"/>
            <a:ext cx="118674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malignant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EF7227-A828-D474-B6C6-08E7FF08DA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2054" y="2937893"/>
            <a:ext cx="1221886" cy="11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690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E8BA-F63B-3144-5D9A-9C4885AEB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7A4F8F2-6EAB-FDA0-D40B-FAEB7AAF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95CAD14-4904-147E-41C9-710E5DD7AB23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AC6133E9-0040-FD85-38E5-D68F0586A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9E20077D-E9E3-5F61-CDE6-B7D31E786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9849208C-0B54-A837-6909-A53649B3C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81A9BCAD-466E-2118-E11D-0B29AECC7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FDF394E-495C-5A79-94C9-F88A6848F623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A47CC1BE-8524-5D63-F7A7-967E15018CE0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FA2340-396E-03C2-B839-C1E952B3E2D3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2588BCDC-E59C-17DD-F24A-653364F8B129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B8671D-246B-2806-AEA9-960719A929B5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Disadvantages of Convolutional Neural Networks (CNNs):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Computationally expensive to train and require a lot of memory. 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Can be prone to overfitting if not enough data or proper regularization is used.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Requires large amounts of labeled data.</a:t>
            </a: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7239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B575-DE6A-4E5E-FAE6-E0D9667B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80B48C9-9747-BE6D-B1ED-3F99E02D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7618B19-9756-8E22-8552-2F7CEECBABDE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875CDDE8-A36D-EB0B-4DCF-2A53625E7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46B22D2E-CA1B-9A32-2AE5-E9CE9A2D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3BE178C6-79F3-3861-46EF-F792A4AA1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C2668A78-CCDC-E11D-0ADD-67ECBB9F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41208D5-AB90-D2CD-019F-62B3882DA2A8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38F4944C-E292-F1C2-20D7-D66BE6478F9D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509130C-7E1F-B5E3-0C02-1CE722ADD0F4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EDC0EAA3-99D1-09AF-8C04-F46A89FF6711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D41C75-83AA-B2FE-8195-AA64B9EBCBBF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model summary: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5C75E-1E4E-D6B7-C51E-A65D87ED3C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86" y="2727630"/>
            <a:ext cx="9102203" cy="35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247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Hyperparameters used 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203E4-7685-1F20-5716-1468A986C7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888" y="2782081"/>
            <a:ext cx="4877223" cy="379508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02B341-CDE0-0C85-89C2-D4D414255A4F}"/>
              </a:ext>
            </a:extLst>
          </p:cNvPr>
          <p:cNvCxnSpPr>
            <a:cxnSpLocks/>
          </p:cNvCxnSpPr>
          <p:nvPr/>
        </p:nvCxnSpPr>
        <p:spPr>
          <a:xfrm flipH="1">
            <a:off x="3596054" y="2596260"/>
            <a:ext cx="3332285" cy="6418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B665A6-4D0F-493F-C0CD-7F829983CFEA}"/>
              </a:ext>
            </a:extLst>
          </p:cNvPr>
          <p:cNvSpPr txBox="1"/>
          <p:nvPr/>
        </p:nvSpPr>
        <p:spPr>
          <a:xfrm>
            <a:off x="6936398" y="2340666"/>
            <a:ext cx="4698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Higher value leads to more complex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840F94-A144-0B21-D695-F926672E6EC7}"/>
              </a:ext>
            </a:extLst>
          </p:cNvPr>
          <p:cNvCxnSpPr>
            <a:cxnSpLocks/>
          </p:cNvCxnSpPr>
          <p:nvPr/>
        </p:nvCxnSpPr>
        <p:spPr>
          <a:xfrm flipH="1">
            <a:off x="4360985" y="2971804"/>
            <a:ext cx="2567354" cy="5291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CFB6F4-2C64-F5BA-72EB-D7EC0CEE707D}"/>
              </a:ext>
            </a:extLst>
          </p:cNvPr>
          <p:cNvSpPr txBox="1"/>
          <p:nvPr/>
        </p:nvSpPr>
        <p:spPr>
          <a:xfrm>
            <a:off x="6936399" y="2778406"/>
            <a:ext cx="4352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Lower values learn smaller features , higher values learn large features.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AA7DA4-F053-A8D0-B22C-34CFAFB55043}"/>
              </a:ext>
            </a:extLst>
          </p:cNvPr>
          <p:cNvCxnSpPr>
            <a:cxnSpLocks/>
          </p:cNvCxnSpPr>
          <p:nvPr/>
        </p:nvCxnSpPr>
        <p:spPr>
          <a:xfrm flipH="1" flipV="1">
            <a:off x="4167554" y="4146260"/>
            <a:ext cx="3552093" cy="7503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EFE4B9-49FA-A66B-4DB2-F5C0F981A34A}"/>
              </a:ext>
            </a:extLst>
          </p:cNvPr>
          <p:cNvSpPr txBox="1"/>
          <p:nvPr/>
        </p:nvSpPr>
        <p:spPr>
          <a:xfrm>
            <a:off x="7727707" y="4640988"/>
            <a:ext cx="435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If “same ” pads the target tensor with zeros to preserve the input shape or leaves the tensor as is if “valid”.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9C88D4-5745-6D03-1FF2-962BD4519257}"/>
              </a:ext>
            </a:extLst>
          </p:cNvPr>
          <p:cNvCxnSpPr>
            <a:cxnSpLocks/>
          </p:cNvCxnSpPr>
          <p:nvPr/>
        </p:nvCxnSpPr>
        <p:spPr>
          <a:xfrm flipH="1" flipV="1">
            <a:off x="4019028" y="3847161"/>
            <a:ext cx="3568734" cy="1420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CBA6BA-5522-30FE-8B58-DC7427A369D8}"/>
              </a:ext>
            </a:extLst>
          </p:cNvPr>
          <p:cNvSpPr txBox="1"/>
          <p:nvPr/>
        </p:nvSpPr>
        <p:spPr>
          <a:xfrm>
            <a:off x="7727707" y="3513022"/>
            <a:ext cx="435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number of steps a filter takes across an image at a time. If “1” a filter moves a cross the image on pixel at a time.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6EC881-F09F-9EE7-FABD-9872FEF8EAF3}"/>
              </a:ext>
            </a:extLst>
          </p:cNvPr>
          <p:cNvSpPr/>
          <p:nvPr/>
        </p:nvSpPr>
        <p:spPr>
          <a:xfrm>
            <a:off x="6936399" y="2340666"/>
            <a:ext cx="3939686" cy="375544"/>
          </a:xfrm>
          <a:prstGeom prst="rect">
            <a:avLst/>
          </a:prstGeom>
          <a:noFill/>
          <a:ln>
            <a:solidFill>
              <a:srgbClr val="FFC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5F981D-9E39-304F-767C-DC3B1EED4935}"/>
              </a:ext>
            </a:extLst>
          </p:cNvPr>
          <p:cNvSpPr/>
          <p:nvPr/>
        </p:nvSpPr>
        <p:spPr>
          <a:xfrm>
            <a:off x="6936399" y="2835631"/>
            <a:ext cx="4455713" cy="508685"/>
          </a:xfrm>
          <a:prstGeom prst="rect">
            <a:avLst/>
          </a:prstGeom>
          <a:noFill/>
          <a:ln>
            <a:solidFill>
              <a:srgbClr val="FFC8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8042DF-3C7B-BBDA-78A4-93431D9E7735}"/>
              </a:ext>
            </a:extLst>
          </p:cNvPr>
          <p:cNvSpPr/>
          <p:nvPr/>
        </p:nvSpPr>
        <p:spPr>
          <a:xfrm>
            <a:off x="7719647" y="3513022"/>
            <a:ext cx="4352192" cy="927093"/>
          </a:xfrm>
          <a:prstGeom prst="rect">
            <a:avLst/>
          </a:prstGeom>
          <a:noFill/>
          <a:ln>
            <a:solidFill>
              <a:srgbClr val="FFC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5C526-D92E-0A4A-567E-B4F0DFEF1385}"/>
              </a:ext>
            </a:extLst>
          </p:cNvPr>
          <p:cNvSpPr/>
          <p:nvPr/>
        </p:nvSpPr>
        <p:spPr>
          <a:xfrm>
            <a:off x="7727707" y="4640988"/>
            <a:ext cx="4352192" cy="927093"/>
          </a:xfrm>
          <a:prstGeom prst="rect">
            <a:avLst/>
          </a:prstGeom>
          <a:noFill/>
          <a:ln>
            <a:solidFill>
              <a:srgbClr val="FFC8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8" grpId="0"/>
      <p:bldP spid="19" grpId="0" animBg="1"/>
      <p:bldP spid="21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Methods used for Refinement: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Adjusted class weights for better balance.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Tested with various thresholds and generated confusion matrices.</a:t>
            </a:r>
          </a:p>
        </p:txBody>
      </p:sp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2F41-E73D-C484-3BBD-779E71886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18C8CAB0-FF7A-CA4B-BE47-17D7AEAD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692495E-2297-38C5-4424-0A2718F81C67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9DB2C666-8268-17E0-0E13-9DB6F7DF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BF7E085F-AAF1-5636-DD2B-752C7B8C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908C5C6A-19C7-DC11-7D10-3AFCD1C86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8C466920-3ADA-BF3C-4570-3C3B7DDF9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C9AA1D2-8ED6-48FA-5031-6958B319DEDF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82D91C91-C884-6F7A-0327-5A44950ACDF9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09745CE-7B3B-7C5F-1924-6CEDDC926928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78603AD-FD52-0210-913F-DC1F145B0D13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3DB05D-C0D1-093C-E42D-EECE6539529B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First Model Results: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626A3-E11D-30FB-45D1-46F4F2D32A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237" y="2716822"/>
            <a:ext cx="5882254" cy="3705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DD0445-0466-E2A0-6B6E-A4269C9D5D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7887" y="2716822"/>
            <a:ext cx="5303980" cy="370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74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FC13-881D-52A7-855C-B60BEB1AA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0DA47D05-13A9-ACD4-FA1A-EB09AD30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8B4E9B-173E-68A6-240E-E79FC49E8167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482049D9-6E27-F7EB-D0D8-44327BC92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4B914BE1-2EBB-78CC-0D92-013A5CA8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37F057F1-5D8E-932E-BDBF-52DA8BFB7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D97BEF37-07E2-437C-C5F8-91EA8EE9F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8865DAE-95CA-87D1-31E6-BF6A585D2A4F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F9D39509-F517-7E94-C17C-003408D8596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4C4BC2D-D7B3-843A-9378-AA0E8793D9E9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E0136A13-37F3-E93C-94E6-E498875CDEED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A980EA-AEC7-5C66-06AC-7767D340AB4B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</a:rPr>
              <a:t>Summary of model 2: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chemeClr val="bg1"/>
              </a:solidFill>
              <a:latin typeface="Microsoft YaHei Light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B7709-1E5A-12B3-B30D-BCFBC970A348}"/>
              </a:ext>
            </a:extLst>
          </p:cNvPr>
          <p:cNvSpPr txBox="1"/>
          <p:nvPr/>
        </p:nvSpPr>
        <p:spPr>
          <a:xfrm>
            <a:off x="751975" y="2727630"/>
            <a:ext cx="72666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Increasing the number of layers and adding a max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C9582-E397-BD0A-BA77-4EDC0C4623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3389" y="3096962"/>
            <a:ext cx="7116937" cy="334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17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DD93-CD86-5E8E-23EA-29A572D0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AC42B760-04B0-79C1-025D-F92135D3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2B4C60F-4243-C6DB-22B5-F8FBDEB8B617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D6736DDC-C1B9-6F45-B73E-C25E5A15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5191B790-11AE-42D9-2562-ABD1A14CB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8BF398DD-2DC9-E7D6-F6B9-0B9878E89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D076B131-EB3A-2614-830A-B621DD0AF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93D9E5-3FD2-DCEF-9043-E18E3648A871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8F690CDB-7239-0FD7-F526-5D1EB3ABF42E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8D9493F-6BDB-0592-9FF5-051F85393B91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E90C3044-B280-B6E3-A116-89429615AAAC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4175C5-918D-9066-E204-1E7588CE82C7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No improvement on the accuracy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EAEAE-3E64-370E-448B-6FF3F8D115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069" y="3356362"/>
            <a:ext cx="10744086" cy="22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5989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C92DD-ABEE-D59C-AA60-089AABE95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C9F9B81A-E214-69D4-5369-1153255E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4EF3B22-1DEB-A617-A25F-AE749BB875E0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16E74469-826F-A33D-70D7-D5F3F744E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952D7662-97B9-022E-1816-B1DE5651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6F5DD802-9779-FBD7-4BB3-E0D712AE0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CF4C7362-7558-5141-1560-9722F0EA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BCFDBB6-3DF1-2E42-E81D-ECBC424574E8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E80A4001-213A-9ACE-7803-D76E40B7E0AC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822BF3F-A518-00CA-CB6E-634BB42BB6ED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E8C5416-74E8-FB22-E889-09EE80B02A88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93A1DB-8787-31AB-8676-7D25174BC45F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Using data augmentation 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No improvement on the accuracy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CCED2-B94F-80EF-57C6-EDE093ACAB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507" y="3650675"/>
            <a:ext cx="10190006" cy="12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0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64B16-E599-D6C9-91F3-0A9045A76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A512BAF-072F-CC56-A4E1-82C8B00E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153456E-2C19-AA26-D301-EB8F3CCC689F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BBE5C578-D7B6-D8D9-C3CF-686BAAD94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AFCA86F7-18A9-C404-8905-BC1F58B93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EC15E01F-F0DD-4A6F-020E-CFFB8F121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B7209887-8E26-E57F-889D-68D3B1668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A9168B-24C0-9A27-4FC6-42D9C04653A9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FDA00AC0-1A5A-9D74-187D-7616041FB954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6F44D17-7ACE-A13D-1316-06DE67EF9E64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E41A9F5-52C5-89E3-4673-FB16EFDE91BC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E12B22-D603-113C-9C6B-41A68F82274D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Using Transfer Learning 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Summary of the model: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2F10E-3A60-740A-93EF-EABF48368F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348" y="3203201"/>
            <a:ext cx="8167408" cy="31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39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7957A-0EFD-577B-134A-072FB7EDD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4E01C0A3-2D4D-2D51-5F4C-8CA3DC4CE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9BBA1B-AF64-ED65-DBE4-080B32B22FF2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3800A060-BD09-0346-42E8-573749AB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FA6E1C57-C86D-1AFF-0856-E08C9A7F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CC4DA3DA-A4BE-4BB8-82B2-99C292C1E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2A70F968-1EA4-DB14-731A-E544AFCAB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988B1DB-BE0B-FF80-8F56-78D9BF6719EA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858C43B-A63D-7F14-D0DB-0341D244F903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5D2E075-A117-AEDE-0B60-8C4F8C2C2751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ED2FE5B-C746-C192-CF76-EFF3EB2D8873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FA9F86-F3FC-10CC-E957-685DACB6E551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Using Transfer Learning 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Reaching good accuracy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FFE93-97A6-604A-39D2-4B4639744D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348" y="3695061"/>
            <a:ext cx="9495694" cy="16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196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Successfully predicted breast images with a high degree of accuracy.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0378F-4207-9829-3388-C3CA106965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1216" y="2665902"/>
            <a:ext cx="7587761" cy="38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157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47734" y="2676546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 serialized and served via Django.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Integrated into a RESTful API with a React frontend for real-time predictions.</a:t>
            </a:r>
          </a:p>
        </p:txBody>
      </p:sp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5489C-CB50-9855-B53E-2DF330089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9B81779-20FE-472D-1358-996017383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314598A-D8C3-F737-7B93-6F56970E21FD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5D1234EE-5C03-79AF-8193-3305A2359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08C77C84-523B-0F79-43CD-90CAB44B2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05988814-F685-FAFD-BBC1-512F1FD91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96258FEF-6C72-727B-0D04-6986C9C14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D47FF8A-D05D-3C77-D196-EF77050809A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02B288C7-26DF-78A5-4CB1-5D35D23A9541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F963C7-AC9E-272F-D9FA-3D9003FF1A61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3A150F9-2A9D-7E94-A777-9BA82C18E46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68FF78-772D-24F4-3498-1158BBD3A61A}"/>
              </a:ext>
            </a:extLst>
          </p:cNvPr>
          <p:cNvSpPr txBox="1">
            <a:spLocks/>
          </p:cNvSpPr>
          <p:nvPr/>
        </p:nvSpPr>
        <p:spPr>
          <a:xfrm>
            <a:off x="747734" y="2676546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Model serialized and served via Django.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Integrated into a RESTful API with a React frontend for real-time predictions.</a:t>
            </a:r>
          </a:p>
        </p:txBody>
      </p:sp>
    </p:spTree>
    <p:extLst>
      <p:ext uri="{BB962C8B-B14F-4D97-AF65-F5344CB8AC3E}">
        <p14:creationId xmlns:p14="http://schemas.microsoft.com/office/powerpoint/2010/main" val="10603534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B28C-F8D2-5F90-C539-40EED1AD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F7EA307-FAE0-46A0-0406-2861B71D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6A16A2F-0A74-76B4-B683-A8D72558B4F2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F3AFAA91-7639-C7AA-79EC-909E33AEC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ADDF69C3-F1BE-8B18-CE61-AB655B542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B03C2D52-E8E3-1F79-14B8-1D4497252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222D7483-91D7-AF42-4E34-2E4218928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A97C9FE-0A91-4DB1-3F64-996D1DA86CCD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C1A0466D-C3C2-904B-616F-EAA048892D4E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F2F105B-C930-33B1-4DE3-AE4BBF71438A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E9B7E6A-B8FD-5533-66A4-AD0536F3CB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609" y="802032"/>
            <a:ext cx="7522954" cy="3433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49C7F-BB41-7BB7-0A31-E1365CE1CF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092" y="4293259"/>
            <a:ext cx="4248824" cy="2312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8F11B-54F6-5855-EFB0-4D42BF364D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6861" y="4301329"/>
            <a:ext cx="4355076" cy="23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3196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CC8DF-437B-91EE-C1EA-5687129AB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442DC-FA53-5691-D1BD-EA79E4299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667E3EC-84E6-8320-BBEA-EEC48D7184F7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4E2703D8-D800-8D2C-3E2C-3EE84E4EC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78393D75-929C-8E7E-F30B-3565CA8F3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E8C0C257-DBE3-AF87-62C2-3261000F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684281B4-6D5C-B978-FE60-76B7F3BA4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5438E66-4405-0BB9-7629-D9D058C3D58E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2175C651-DAC9-950D-0AF1-A3EAE399D6E9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CCDB87E-57C9-02A1-55F9-73ABD48461C4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AE039552-AD78-C440-866B-2176754E4D25}"/>
              </a:ext>
            </a:extLst>
          </p:cNvPr>
          <p:cNvSpPr txBox="1">
            <a:spLocks/>
          </p:cNvSpPr>
          <p:nvPr/>
        </p:nvSpPr>
        <p:spPr>
          <a:xfrm>
            <a:off x="533583" y="853713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pic>
        <p:nvPicPr>
          <p:cNvPr id="3" name="Breast Cancer Predictor">
            <a:hlinkClick r:id="" action="ppaction://media"/>
            <a:extLst>
              <a:ext uri="{FF2B5EF4-FFF2-40B4-BE49-F238E27FC236}">
                <a16:creationId xmlns:a16="http://schemas.microsoft.com/office/drawing/2014/main" id="{83697308-0AAC-427A-B043-EFF422D8F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304195" y="1466150"/>
            <a:ext cx="9370910" cy="47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0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Explore new datasets to enhance the F1-score.</a:t>
            </a: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Lorem ipsum</a:t>
            </a:r>
            <a:endParaRPr lang="en-US" sz="14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Improve chatbot capabilities using  NLP techniques.</a:t>
            </a: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4872895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Our system leverages DL (Deep Learning) to provide a robust diagnostic tool.</a:t>
            </a: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Aims to assist healthcare providers and patients in resource-limited settings.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A70ECA-803B-C9FE-1EAC-1955E83112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531" y="1224114"/>
            <a:ext cx="6096002" cy="4409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Image Analysis: Use CNNs to classify breast tissue.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Symptom Analysis: Develop a chatbot for risk assessment.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Unified Tool: Integrate both analyses into one platform.</a:t>
            </a: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460459" y="1850875"/>
            <a:ext cx="5560406" cy="3869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lnSpc>
                <a:spcPct val="12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Supports SDG 3: Good Health and Well-Being.</a:t>
            </a:r>
          </a:p>
          <a:p>
            <a:pPr hangingPunct="1">
              <a:lnSpc>
                <a:spcPct val="12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+mj-lt"/>
                <a:cs typeface="+mj-lt"/>
              </a:rPr>
              <a:t>aiming to reduce mortality rates through early detection and accessible diagnostic tools.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the project aspires to contribute significantly to global breast cancer detection efforts</a:t>
            </a:r>
            <a:r>
              <a:rPr lang="en-US" sz="2600" dirty="0">
                <a:latin typeface="Microsoft YaHei Light"/>
                <a:ea typeface="+mj-lt"/>
                <a:cs typeface="+mj-lt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B82A0-9652-C0B0-99E2-5D9C35B0795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87" y="1151316"/>
            <a:ext cx="4656083" cy="45553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400" b="1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The project utilizes two primary datasets: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4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hangingPunct="1"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RSNA Mammography Dataset: Kaggle images labeled benign or malignant.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400" dirty="0">
              <a:solidFill>
                <a:srgbClr val="000000"/>
              </a:solidFill>
              <a:latin typeface="Microsoft YaHei Light"/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latin typeface="Microsoft YaHei Light"/>
                <a:ea typeface="+mj-lt"/>
                <a:cs typeface="+mj-lt"/>
              </a:rPr>
              <a:t>CBIS-DDSM Dataset: Additional labeled mammography images.</a:t>
            </a:r>
          </a:p>
          <a:p>
            <a:pP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latin typeface="Microsoft YaHei Light"/>
              <a:ea typeface="+mj-lt"/>
              <a:cs typeface="+mj-lt"/>
            </a:endParaRPr>
          </a:p>
          <a:p>
            <a:pP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54305-7F62-8F41-BB44-D16391956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C9E716D0-7E78-8837-5130-A5FAC9DA9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AB696F2-7CC8-5628-8CE1-69A9EE98251B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14EF0026-CE87-974F-2FCB-620348A6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51FAA003-E0ED-4AA6-2CAC-E779F77E3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0205F608-48AA-8B31-3D33-2C91D808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C00CB646-41B3-4099-3660-8DE92BD22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926FC16-7043-1A81-F2A1-C2A9F7617982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B8375A7F-1ADD-90E7-6C0A-BE492161C738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464119E-6578-B818-88EF-A287D5005C89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B50FDF69-A0D4-2929-1AFE-F44E6D107121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FE19C8-F37A-5AFB-A690-1FA68F96EEF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/>
                <a:ea typeface="Calibri"/>
                <a:cs typeface="Calibri"/>
              </a:rPr>
              <a:t>The data are mammography images labeled as 0 (for benign) and 1 ( for malignant).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A28C0-3FF9-43B8-7772-F51C5FBCFE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5363" y="2835267"/>
            <a:ext cx="1082134" cy="1234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FF0051-8848-0492-695F-1629D4F1E9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1092" y="2900042"/>
            <a:ext cx="1051651" cy="1104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A73463-918A-45E7-7D48-3D7A293A1D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5828" y="2826968"/>
            <a:ext cx="929721" cy="1204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A134F6-1F17-943B-91A0-B84DBDC62E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994" y="4961782"/>
            <a:ext cx="1028789" cy="13031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DBEDBC-7B5D-6D06-EC11-7FFC3DFFAB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3400" y="5022239"/>
            <a:ext cx="1028789" cy="1204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EE5665-EA1B-ABCC-B360-C99502F7AA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8468" y="4961782"/>
            <a:ext cx="1028789" cy="13031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B09DA4-B413-73D8-794C-5EC34DF477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2874" y="4961782"/>
            <a:ext cx="1028789" cy="1204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C54E5E-9300-C565-B2BD-2183597DF6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30434" y="4938530"/>
            <a:ext cx="1028789" cy="13031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799E1D-32DE-1C80-6639-051FE2BFE3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4840" y="4961782"/>
            <a:ext cx="1028789" cy="12040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8DC727A-8F67-19CC-BE2D-2819AF0C90A5}"/>
              </a:ext>
            </a:extLst>
          </p:cNvPr>
          <p:cNvCxnSpPr>
            <a:stCxn id="4" idx="2"/>
          </p:cNvCxnSpPr>
          <p:nvPr/>
        </p:nvCxnSpPr>
        <p:spPr>
          <a:xfrm>
            <a:off x="2396430" y="4069814"/>
            <a:ext cx="0" cy="46701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38A5B3-AF2C-C275-ED0E-42D1B568611C}"/>
              </a:ext>
            </a:extLst>
          </p:cNvPr>
          <p:cNvCxnSpPr/>
          <p:nvPr/>
        </p:nvCxnSpPr>
        <p:spPr>
          <a:xfrm>
            <a:off x="2396430" y="4536831"/>
            <a:ext cx="91136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2AC618-4B0B-E696-04FC-C44599743F26}"/>
              </a:ext>
            </a:extLst>
          </p:cNvPr>
          <p:cNvCxnSpPr>
            <a:endCxn id="19" idx="0"/>
          </p:cNvCxnSpPr>
          <p:nvPr/>
        </p:nvCxnSpPr>
        <p:spPr>
          <a:xfrm>
            <a:off x="3307794" y="4536831"/>
            <a:ext cx="1" cy="48540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0C4954B-367F-328E-E142-DF14DB49E41B}"/>
              </a:ext>
            </a:extLst>
          </p:cNvPr>
          <p:cNvCxnSpPr/>
          <p:nvPr/>
        </p:nvCxnSpPr>
        <p:spPr>
          <a:xfrm flipH="1">
            <a:off x="1100137" y="4536831"/>
            <a:ext cx="12962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5BCCE6-41E0-91E0-77D0-B482F740B2A8}"/>
              </a:ext>
            </a:extLst>
          </p:cNvPr>
          <p:cNvCxnSpPr>
            <a:endCxn id="13" idx="0"/>
          </p:cNvCxnSpPr>
          <p:nvPr/>
        </p:nvCxnSpPr>
        <p:spPr>
          <a:xfrm>
            <a:off x="1113388" y="4536831"/>
            <a:ext cx="1" cy="4249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1F5D1F-23D7-223F-C7B4-155387920CEB}"/>
              </a:ext>
            </a:extLst>
          </p:cNvPr>
          <p:cNvCxnSpPr/>
          <p:nvPr/>
        </p:nvCxnSpPr>
        <p:spPr>
          <a:xfrm>
            <a:off x="6263536" y="4010110"/>
            <a:ext cx="0" cy="46701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3FB21D-4E3A-B9B1-4ABE-BA1FFD12A5A3}"/>
              </a:ext>
            </a:extLst>
          </p:cNvPr>
          <p:cNvCxnSpPr/>
          <p:nvPr/>
        </p:nvCxnSpPr>
        <p:spPr>
          <a:xfrm>
            <a:off x="6263536" y="4477127"/>
            <a:ext cx="91136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AA63C1-2756-4C01-F3FA-575E62FB0500}"/>
              </a:ext>
            </a:extLst>
          </p:cNvPr>
          <p:cNvCxnSpPr/>
          <p:nvPr/>
        </p:nvCxnSpPr>
        <p:spPr>
          <a:xfrm>
            <a:off x="7174900" y="4477127"/>
            <a:ext cx="1" cy="48540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62585C-6042-EF91-1A12-10AAA47BEC68}"/>
              </a:ext>
            </a:extLst>
          </p:cNvPr>
          <p:cNvCxnSpPr/>
          <p:nvPr/>
        </p:nvCxnSpPr>
        <p:spPr>
          <a:xfrm flipH="1">
            <a:off x="4967243" y="4477127"/>
            <a:ext cx="12962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FDEA9D-8A91-D870-A98D-403A090B384D}"/>
              </a:ext>
            </a:extLst>
          </p:cNvPr>
          <p:cNvCxnSpPr/>
          <p:nvPr/>
        </p:nvCxnSpPr>
        <p:spPr>
          <a:xfrm>
            <a:off x="4980494" y="4477127"/>
            <a:ext cx="1" cy="4249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AF2BB1-3C70-5FD1-726E-BEB6EE3E4728}"/>
              </a:ext>
            </a:extLst>
          </p:cNvPr>
          <p:cNvCxnSpPr/>
          <p:nvPr/>
        </p:nvCxnSpPr>
        <p:spPr>
          <a:xfrm>
            <a:off x="9973772" y="4010110"/>
            <a:ext cx="0" cy="46701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70A4F0D-F318-FE86-7BD5-BA614E97DCE1}"/>
              </a:ext>
            </a:extLst>
          </p:cNvPr>
          <p:cNvCxnSpPr/>
          <p:nvPr/>
        </p:nvCxnSpPr>
        <p:spPr>
          <a:xfrm>
            <a:off x="9973772" y="4477127"/>
            <a:ext cx="91136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942CA84-A11A-D445-7C87-717EB09DDC60}"/>
              </a:ext>
            </a:extLst>
          </p:cNvPr>
          <p:cNvCxnSpPr/>
          <p:nvPr/>
        </p:nvCxnSpPr>
        <p:spPr>
          <a:xfrm>
            <a:off x="10885136" y="4477127"/>
            <a:ext cx="1" cy="48540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AAF9BA-DCA1-BECE-88FD-268100B5CABA}"/>
              </a:ext>
            </a:extLst>
          </p:cNvPr>
          <p:cNvCxnSpPr/>
          <p:nvPr/>
        </p:nvCxnSpPr>
        <p:spPr>
          <a:xfrm flipH="1">
            <a:off x="8677479" y="4477127"/>
            <a:ext cx="12962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EEBD4A8-5C3D-E808-CEC1-EE513C9E6849}"/>
              </a:ext>
            </a:extLst>
          </p:cNvPr>
          <p:cNvCxnSpPr/>
          <p:nvPr/>
        </p:nvCxnSpPr>
        <p:spPr>
          <a:xfrm>
            <a:off x="8690730" y="4477127"/>
            <a:ext cx="1" cy="4249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237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_Flow_SignoffStatus xmlns="6259e846-8b77-4076-b7b3-191dee427045" xsi:nil="true"/>
    <Time xmlns="6259e846-8b77-4076-b7b3-191dee4270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2449C5-8A7C-4DDF-8BBD-9834F5F8D2B3}">
  <ds:schemaRefs>
    <ds:schemaRef ds:uri="http://purl.org/dc/terms/"/>
    <ds:schemaRef ds:uri="http://schemas.microsoft.com/office/2006/metadata/properties"/>
    <ds:schemaRef ds:uri="http://www.w3.org/XML/1998/namespace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259e846-8b77-4076-b7b3-191dee427045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55A1437-D0FC-45AE-95B7-D57A756B97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1698</Words>
  <Application>Microsoft Office PowerPoint</Application>
  <PresentationFormat>Widescreen</PresentationFormat>
  <Paragraphs>154</Paragraphs>
  <Slides>33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var(--jp-code-font-family)</vt:lpstr>
      <vt:lpstr>frontiertech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Adil</dc:creator>
  <cp:lastModifiedBy>Mohammed Adil</cp:lastModifiedBy>
  <cp:revision>21</cp:revision>
  <dcterms:modified xsi:type="dcterms:W3CDTF">2024-10-14T18:43:36Z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